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8" r:id="rId2"/>
    <p:sldId id="274" r:id="rId3"/>
    <p:sldId id="271" r:id="rId4"/>
    <p:sldId id="272" r:id="rId5"/>
    <p:sldId id="273" r:id="rId6"/>
    <p:sldId id="269" r:id="rId7"/>
    <p:sldId id="278" r:id="rId8"/>
    <p:sldId id="275" r:id="rId9"/>
    <p:sldId id="276" r:id="rId10"/>
    <p:sldId id="277" r:id="rId11"/>
    <p:sldId id="270" r:id="rId12"/>
  </p:sldIdLst>
  <p:sldSz cx="9144000" cy="6858000" type="screen4x3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0862"/>
    <a:srgbClr val="666699"/>
    <a:srgbClr val="CC00CC"/>
    <a:srgbClr val="E59074"/>
    <a:srgbClr val="04374A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 varScale="1">
        <p:scale>
          <a:sx n="74" d="100"/>
          <a:sy n="74" d="100"/>
        </p:scale>
        <p:origin x="171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632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5373216"/>
            <a:ext cx="5688632" cy="1318046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59832" y="371568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251520" y="2132856"/>
            <a:ext cx="871296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371568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132856"/>
            <a:ext cx="871296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476672"/>
            <a:ext cx="3456384" cy="936686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latin typeface="Segoe Script" panose="030B0504020000000003" pitchFamily="66" charset="0"/>
              </a:rPr>
              <a:t>Жалпы</a:t>
            </a:r>
            <a:r>
              <a:rPr lang="ru-RU" sz="3600" b="1" dirty="0" smtClean="0">
                <a:latin typeface="Segoe Script" panose="030B0504020000000003" pitchFamily="66" charset="0"/>
              </a:rPr>
              <a:t> медицина </a:t>
            </a:r>
            <a:r>
              <a:rPr lang="ru-RU" sz="3600" b="1" dirty="0" err="1" smtClean="0">
                <a:latin typeface="Segoe Script" panose="030B0504020000000003" pitchFamily="66" charset="0"/>
              </a:rPr>
              <a:t>мектебі</a:t>
            </a:r>
            <a:r>
              <a:rPr lang="ru-RU" sz="3600" b="1" dirty="0" smtClean="0">
                <a:latin typeface="Segoe Script" panose="030B0504020000000003" pitchFamily="66" charset="0"/>
              </a:rPr>
              <a:t> - 2</a:t>
            </a:r>
            <a:endParaRPr lang="ru-RU" sz="3600" b="1" dirty="0">
              <a:latin typeface="Segoe Script" panose="030B0504020000000003" pitchFamily="66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328"/>
            <a:ext cx="9144000" cy="51435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38128"/>
            <a:ext cx="1008671" cy="12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 descr="Картинки по запросу неопытный врачь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75518"/>
            <a:ext cx="3687848" cy="248248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847" y="3196276"/>
            <a:ext cx="5432729" cy="3678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-1"/>
            <a:ext cx="4722766" cy="31962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-10051"/>
            <a:ext cx="4440948" cy="32063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66" y="2449322"/>
            <a:ext cx="3700811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5877"/>
            <a:ext cx="9144000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kk-KZ" dirty="0">
              <a:latin typeface="Bahnschrift SemiLight" panose="020B0502040204020203" pitchFamily="34" charset="0"/>
            </a:endParaRPr>
          </a:p>
          <a:p>
            <a:pPr algn="ctr"/>
            <a:r>
              <a:rPr lang="kk-KZ" sz="3600" b="1" dirty="0" smtClean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Саналы ұрпақ – ЖАРҚЫН БОЛАШАҚ!</a:t>
            </a:r>
            <a:endParaRPr lang="ru-RU" sz="3600" b="1" dirty="0">
              <a:ln>
                <a:solidFill>
                  <a:srgbClr val="FFFF00"/>
                </a:solidFill>
              </a:ln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  <a:p>
            <a:pPr algn="ctr"/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Сознательное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поколение - ЯРКОЕ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БУДУЩЕЕ0</a:t>
            </a:r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!</a:t>
            </a:r>
          </a:p>
          <a:p>
            <a:pPr algn="ctr"/>
            <a:endParaRPr lang="ru-RU" sz="3600" dirty="0" smtClean="0">
              <a:ln>
                <a:solidFill>
                  <a:srgbClr val="FFFF00"/>
                </a:solidFill>
              </a:ln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3" name="Объект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" y="1729165"/>
            <a:ext cx="9117926" cy="51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6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869160"/>
            <a:ext cx="9144000" cy="198884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i="1" dirty="0" err="1" smtClean="0">
                <a:solidFill>
                  <a:srgbClr val="FFC000"/>
                </a:solidFill>
              </a:rPr>
              <a:t>Дәрігер</a:t>
            </a:r>
            <a:r>
              <a:rPr lang="ru-RU" sz="3200" i="1" dirty="0" smtClean="0">
                <a:solidFill>
                  <a:srgbClr val="FFC000"/>
                </a:solidFill>
              </a:rPr>
              <a:t> </a:t>
            </a:r>
            <a:r>
              <a:rPr lang="ru-RU" sz="3200" i="1" dirty="0" err="1">
                <a:solidFill>
                  <a:srgbClr val="FFC000"/>
                </a:solidFill>
              </a:rPr>
              <a:t>жұмысындағы</a:t>
            </a:r>
            <a:r>
              <a:rPr lang="ru-RU" sz="3200" i="1" dirty="0">
                <a:solidFill>
                  <a:srgbClr val="FFC000"/>
                </a:solidFill>
              </a:rPr>
              <a:t> </a:t>
            </a:r>
            <a:r>
              <a:rPr lang="ru-RU" sz="3200" i="1" dirty="0" err="1">
                <a:solidFill>
                  <a:srgbClr val="FFC000"/>
                </a:solidFill>
              </a:rPr>
              <a:t>Академиялық</a:t>
            </a:r>
            <a:r>
              <a:rPr lang="ru-RU" sz="3200" i="1" dirty="0">
                <a:solidFill>
                  <a:srgbClr val="FFC000"/>
                </a:solidFill>
              </a:rPr>
              <a:t> </a:t>
            </a:r>
            <a:r>
              <a:rPr lang="ru-RU" sz="3200" i="1" dirty="0" err="1">
                <a:solidFill>
                  <a:srgbClr val="FFC000"/>
                </a:solidFill>
              </a:rPr>
              <a:t>адалдық</a:t>
            </a:r>
            <a:r>
              <a:rPr lang="ru-RU" sz="3200" i="1" dirty="0">
                <a:solidFill>
                  <a:srgbClr val="FFC000"/>
                </a:solidFill>
              </a:rPr>
              <a:t>: </a:t>
            </a:r>
            <a:r>
              <a:rPr lang="ru-RU" sz="3200" i="1" dirty="0" err="1">
                <a:solidFill>
                  <a:srgbClr val="FFC000"/>
                </a:solidFill>
              </a:rPr>
              <a:t>мәселелер</a:t>
            </a:r>
            <a:r>
              <a:rPr lang="ru-RU" sz="3200" i="1" dirty="0">
                <a:solidFill>
                  <a:srgbClr val="FFC000"/>
                </a:solidFill>
              </a:rPr>
              <a:t> </a:t>
            </a:r>
            <a:r>
              <a:rPr lang="ru-RU" sz="3200" i="1" dirty="0" err="1">
                <a:solidFill>
                  <a:srgbClr val="FFC000"/>
                </a:solidFill>
              </a:rPr>
              <a:t>және</a:t>
            </a:r>
            <a:r>
              <a:rPr lang="ru-RU" sz="3200" i="1" dirty="0">
                <a:solidFill>
                  <a:srgbClr val="FFC000"/>
                </a:solidFill>
              </a:rPr>
              <a:t> </a:t>
            </a:r>
            <a:r>
              <a:rPr lang="ru-RU" sz="3200" i="1" dirty="0" err="1">
                <a:solidFill>
                  <a:srgbClr val="FFC000"/>
                </a:solidFill>
              </a:rPr>
              <a:t>оларды</a:t>
            </a:r>
            <a:r>
              <a:rPr lang="ru-RU" sz="3200" i="1" dirty="0">
                <a:solidFill>
                  <a:srgbClr val="FFC000"/>
                </a:solidFill>
              </a:rPr>
              <a:t> </a:t>
            </a:r>
            <a:r>
              <a:rPr lang="ru-RU" sz="3200" i="1" dirty="0" err="1">
                <a:solidFill>
                  <a:srgbClr val="FFC000"/>
                </a:solidFill>
              </a:rPr>
              <a:t>шешудың</a:t>
            </a:r>
            <a:r>
              <a:rPr lang="ru-RU" sz="3200" i="1" dirty="0">
                <a:solidFill>
                  <a:srgbClr val="FFC000"/>
                </a:solidFill>
              </a:rPr>
              <a:t> </a:t>
            </a:r>
            <a:r>
              <a:rPr lang="ru-RU" sz="3200" i="1" dirty="0" err="1" smtClean="0">
                <a:solidFill>
                  <a:srgbClr val="FFC000"/>
                </a:solidFill>
              </a:rPr>
              <a:t>жолдары</a:t>
            </a:r>
            <a:r>
              <a:rPr lang="ru-RU" sz="3200" i="1" dirty="0" smtClean="0">
                <a:solidFill>
                  <a:srgbClr val="FF0000"/>
                </a:solidFill>
              </a:rPr>
              <a:t/>
            </a:r>
            <a:br>
              <a:rPr lang="ru-RU" sz="3200" i="1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E59074"/>
                </a:solidFill>
              </a:rPr>
              <a:t>Академическая </a:t>
            </a:r>
            <a:r>
              <a:rPr lang="ru-RU" sz="3200" dirty="0">
                <a:solidFill>
                  <a:srgbClr val="E59074"/>
                </a:solidFill>
              </a:rPr>
              <a:t>честность в работе врача: проблемы и пути их </a:t>
            </a:r>
            <a:r>
              <a:rPr lang="ru-RU" sz="3200" dirty="0" smtClean="0">
                <a:solidFill>
                  <a:srgbClr val="E59074"/>
                </a:solidFill>
              </a:rPr>
              <a:t>решения</a:t>
            </a:r>
            <a:endParaRPr lang="ru-RU" sz="3200" b="1" i="1" dirty="0">
              <a:solidFill>
                <a:srgbClr val="E5907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342900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3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CC00CC"/>
                </a:solidFill>
              </a:rPr>
              <a:t>Академиялық</a:t>
            </a:r>
            <a:r>
              <a:rPr lang="ru-RU" b="1" dirty="0">
                <a:solidFill>
                  <a:srgbClr val="CC00CC"/>
                </a:solidFill>
              </a:rPr>
              <a:t> </a:t>
            </a:r>
            <a:r>
              <a:rPr lang="ru-RU" b="1" dirty="0" err="1">
                <a:solidFill>
                  <a:srgbClr val="CC00CC"/>
                </a:solidFill>
              </a:rPr>
              <a:t>адалдық</a:t>
            </a:r>
            <a:endParaRPr lang="en-US" b="1" dirty="0">
              <a:solidFill>
                <a:srgbClr val="CC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132856"/>
            <a:ext cx="7848872" cy="4176464"/>
          </a:xfrm>
        </p:spPr>
        <p:txBody>
          <a:bodyPr/>
          <a:lstStyle/>
          <a:p>
            <a:pPr marL="0" indent="0">
              <a:buNone/>
            </a:pP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О</a:t>
            </a:r>
            <a:r>
              <a:rPr lang="ru-RU" sz="2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қыту</a:t>
            </a:r>
            <a:r>
              <a:rPr lang="ru-R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және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бағалаудағы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жеке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адалдықты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дамытатын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құндылықтар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мен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қағидаттар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жиынтығы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сондай-ақ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жазбаша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бақылау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жұмыстарын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емтихан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, эссе,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зерттеулер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мен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презентацияларды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орындау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кезінде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лайықты</a:t>
            </a:r>
            <a:r>
              <a:rPr lang="ru-RU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мінез-құлық</a:t>
            </a:r>
            <a:r>
              <a:rPr lang="ru-R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;</a:t>
            </a:r>
          </a:p>
          <a:p>
            <a:pPr marL="0" indent="0">
              <a:buNone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" y="2204864"/>
            <a:ext cx="777922" cy="936104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15616" y="4509120"/>
            <a:ext cx="7920880" cy="12670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100" b="1" i="0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Bahnschrift" panose="020B0502040204020203" pitchFamily="34" charset="0"/>
              </a:rPr>
              <a:t>Набор ценностей и принципов, которые развивают личную честность при обучении и оценке, а также соответствующее поведение при выполнении письменных тестов, экзаменов, эссе, исследований и презентаций;</a:t>
            </a:r>
            <a:r>
              <a:rPr kumimoji="0" lang="ru-RU" altLang="en-US" sz="6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 </a:t>
            </a:r>
            <a:endParaRPr kumimoji="0" lang="ru-RU" altLang="en-US" sz="18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" y="4509120"/>
            <a:ext cx="77792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666699"/>
                </a:solidFill>
              </a:rPr>
              <a:t>Академиялық</a:t>
            </a:r>
            <a:r>
              <a:rPr lang="ru-RU" dirty="0">
                <a:solidFill>
                  <a:srgbClr val="666699"/>
                </a:solidFill>
              </a:rPr>
              <a:t> </a:t>
            </a:r>
            <a:r>
              <a:rPr lang="ru-RU" dirty="0" err="1">
                <a:solidFill>
                  <a:srgbClr val="666699"/>
                </a:solidFill>
              </a:rPr>
              <a:t>адалдық</a:t>
            </a:r>
            <a:r>
              <a:rPr lang="ru-RU" dirty="0">
                <a:solidFill>
                  <a:srgbClr val="666699"/>
                </a:solidFill>
              </a:rPr>
              <a:t> </a:t>
            </a:r>
            <a:r>
              <a:rPr lang="ru-RU" dirty="0" err="1">
                <a:solidFill>
                  <a:srgbClr val="666699"/>
                </a:solidFill>
              </a:rPr>
              <a:t>қағидаттары</a:t>
            </a:r>
            <a:endParaRPr lang="en-US" dirty="0">
              <a:solidFill>
                <a:srgbClr val="66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6200" b="1" dirty="0" err="1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Академиялық</a:t>
            </a:r>
            <a:r>
              <a:rPr lang="ru-RU" sz="6200" b="1" dirty="0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адалдық</a:t>
            </a:r>
            <a:r>
              <a:rPr lang="ru-RU" sz="6200" b="1" dirty="0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қағидаттары</a:t>
            </a:r>
            <a:r>
              <a:rPr lang="ru-RU" sz="6200" b="1" dirty="0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мыналар</a:t>
            </a:r>
            <a:r>
              <a:rPr lang="ru-RU" sz="6200" b="1" dirty="0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6200" b="1" dirty="0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6200" b="1" dirty="0" smtClean="0">
                <a:solidFill>
                  <a:srgbClr val="4A08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6200" dirty="0" smtClean="0">
              <a:solidFill>
                <a:srgbClr val="4A08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адалдық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алушылардың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жұмысының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бағаланатын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бағаланбайтын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адал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орындауы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жариялылық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ашықтық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сенім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алушы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оқытушы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ақпаратпен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идеямен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алмасу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алушылардың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құқықтары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бостандықтарын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ой-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пікірлер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идеялар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еркін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білдіру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құқығын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құрметтеу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теңдік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алушы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академиялық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адалдық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ережелердің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сақталуын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бұзғаны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тең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жауапкершілікті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автордың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құқықтық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мирасқорларының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құқықтарын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қорғауды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асыру</a:t>
            </a:r>
            <a:r>
              <a:rPr lang="ru-RU" sz="6200" dirty="0" smtClean="0">
                <a:solidFill>
                  <a:srgbClr val="4A08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авторлық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құқық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объектісі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табылатын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туындылардың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авторлығын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тану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қорғау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өзге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біреудің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сөзін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бағаланатын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жұмыстардағы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көздерін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көрсетуін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1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Бұзушылық</a:t>
            </a:r>
            <a:r>
              <a:rPr lang="ru-RU" dirty="0"/>
              <a:t> </a:t>
            </a:r>
            <a:r>
              <a:rPr lang="ru-RU" dirty="0" err="1"/>
              <a:t>түрлері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лагиат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байласу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лдау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бағалауды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бағаланатын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деректерін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бұрмалау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бағаланатын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жұмыстардың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жауаптардын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әділетсіз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жолмен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сатып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құрылғыларды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заңсыз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5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2325" b="29363"/>
          <a:stretch/>
        </p:blipFill>
        <p:spPr>
          <a:xfrm>
            <a:off x="-1" y="0"/>
            <a:ext cx="6588225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516216" y="1951672"/>
            <a:ext cx="2627784" cy="327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Өзің</a:t>
            </a:r>
            <a:r>
              <a:rPr lang="kk-KZ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зиян</a:t>
            </a: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келтір</a:t>
            </a:r>
            <a:r>
              <a:rPr lang="kk-KZ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іп алма</a:t>
            </a: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  <a:p>
            <a:pPr algn="r"/>
            <a:endParaRPr lang="kk-KZ" sz="28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kk-KZ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 навреди себе!</a:t>
            </a:r>
          </a:p>
          <a:p>
            <a:endParaRPr lang="kk-KZ" sz="23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kk-KZ" sz="23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3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8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6679" y="1988840"/>
            <a:ext cx="3528392" cy="4331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135" y="2924944"/>
            <a:ext cx="55093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коррупция </a:t>
            </a:r>
            <a:r>
              <a:rPr lang="ru-RU" sz="4000" b="1" dirty="0" smtClean="0"/>
              <a:t>в медицине </a:t>
            </a:r>
          </a:p>
          <a:p>
            <a:r>
              <a:rPr lang="ru-RU" sz="4000" b="1" dirty="0" smtClean="0"/>
              <a:t>СМЕРТЬ</a:t>
            </a:r>
            <a:endParaRPr lang="en-US" sz="40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204864"/>
            <a:ext cx="85689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PT Sans"/>
              </a:rPr>
              <a:t>    </a:t>
            </a:r>
            <a:r>
              <a:rPr lang="ru-RU" sz="2000" b="1" i="1" u="sng" dirty="0" smtClean="0">
                <a:solidFill>
                  <a:srgbClr val="FF0000"/>
                </a:solidFill>
                <a:latin typeface="PT Sans"/>
              </a:rPr>
              <a:t>Коррупция </a:t>
            </a:r>
            <a:r>
              <a:rPr lang="ru-RU" sz="2000" b="1" i="1" u="sng" dirty="0">
                <a:solidFill>
                  <a:srgbClr val="FF0000"/>
                </a:solidFill>
                <a:latin typeface="PT Sans"/>
              </a:rPr>
              <a:t>в здравоохранении </a:t>
            </a:r>
            <a:r>
              <a:rPr lang="ru-RU" sz="2000" dirty="0">
                <a:solidFill>
                  <a:srgbClr val="000000"/>
                </a:solidFill>
                <a:latin typeface="PT Sans"/>
              </a:rPr>
              <a:t>- это повторяющееся и находящееся в постоянном развитии комплексное негативное социально-правовое явление, которое выражается в корыстном использовании медицинскими работниками своего служебного положения в государственной (муниципальной) и частной системах здравоохранения с целью неправомерного получения материальных, нематериальных благ и преимуществ, а также в незаконном предоставлении таких преимуществ физическим или юридическим лицам, причинившее или способное причинить существенный вред интересам общества и государства в области охраны здоровья населения, а также разрушающее нормальные общественные отношения в сфере реализации прав граждан на охрану здоровья и получение медицинской помощи.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91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Можно выделить несколько наиболее типичных видов коррупции в здравоохранении:</a:t>
            </a:r>
          </a:p>
          <a:p>
            <a:r>
              <a:rPr lang="ru-RU" dirty="0" smtClean="0"/>
              <a:t>Растрата </a:t>
            </a:r>
            <a:r>
              <a:rPr lang="ru-RU" dirty="0"/>
              <a:t>и расхищение средств, выделенных на здравоохранение, или доходов, полученных за счет платежей со стороны потребителей.</a:t>
            </a:r>
          </a:p>
          <a:p>
            <a:r>
              <a:rPr lang="ru-RU" dirty="0" smtClean="0"/>
              <a:t>Коррупция </a:t>
            </a:r>
            <a:r>
              <a:rPr lang="ru-RU" dirty="0"/>
              <a:t>в сфере государственных закупок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Коррупция </a:t>
            </a:r>
            <a:r>
              <a:rPr lang="ru-RU" dirty="0"/>
              <a:t>в платежных системах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Коррупция </a:t>
            </a:r>
            <a:r>
              <a:rPr lang="ru-RU" dirty="0"/>
              <a:t>в системе поставок лекарственных препаратов. </a:t>
            </a:r>
            <a:endParaRPr lang="ru-RU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33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d1564618416d676745e385e79545974899c7f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1861</TotalTime>
  <Words>410</Words>
  <Application>Microsoft Office PowerPoint</Application>
  <PresentationFormat>Экран (4:3)</PresentationFormat>
  <Paragraphs>40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Algerian</vt:lpstr>
      <vt:lpstr>Arial</vt:lpstr>
      <vt:lpstr>Bahnschrift</vt:lpstr>
      <vt:lpstr>Bahnschrift SemiLight</vt:lpstr>
      <vt:lpstr>Calibri</vt:lpstr>
      <vt:lpstr>Franklin Gothic Demi Cond</vt:lpstr>
      <vt:lpstr>PT Sans</vt:lpstr>
      <vt:lpstr>Segoe Script</vt:lpstr>
      <vt:lpstr>Times New Roman</vt:lpstr>
      <vt:lpstr>Wingdings</vt:lpstr>
      <vt:lpstr>Тема Office</vt:lpstr>
      <vt:lpstr>Жалпы медицина мектебі - 2</vt:lpstr>
      <vt:lpstr> Дәрігер жұмысындағы Академиялық адалдық: мәселелер және оларды шешудың жолдары Академическая честность в работе врача: проблемы и пути их решения</vt:lpstr>
      <vt:lpstr>Академиялық адалдық</vt:lpstr>
      <vt:lpstr>Академиялық адалдық қағидаттары</vt:lpstr>
      <vt:lpstr>Бұзушылық түрлері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Доктор онлайн</dc:title>
  <dc:creator>obstinate</dc:creator>
  <dc:description>Шаблон презентации с сайта https://presentation-creation.ru/</dc:description>
  <cp:lastModifiedBy>9</cp:lastModifiedBy>
  <cp:revision>498</cp:revision>
  <dcterms:created xsi:type="dcterms:W3CDTF">2018-02-25T09:09:03Z</dcterms:created>
  <dcterms:modified xsi:type="dcterms:W3CDTF">2020-12-08T10:47:47Z</dcterms:modified>
</cp:coreProperties>
</file>